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42AB1-0FDB-44D4-BF22-8A61E1749BCA}" type="datetimeFigureOut">
              <a:rPr lang="en-GB" smtClean="0"/>
              <a:t>01/12/2016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ACEFE9-6034-4738-A29A-484A0BFBBC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217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8A8DD-7A47-4A1D-BA7E-403B0207461F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476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8A8DD-7A47-4A1D-BA7E-403B0207461F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698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8A8DD-7A47-4A1D-BA7E-403B0207461F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443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8A8DD-7A47-4A1D-BA7E-403B0207461F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85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38F5-9A10-4E90-83DA-FC574A61863E}" type="datetimeFigureOut">
              <a:rPr lang="en-GB" smtClean="0"/>
              <a:t>01/12/2016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5775-7C3C-4324-B9AD-897B4590B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121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38F5-9A10-4E90-83DA-FC574A61863E}" type="datetimeFigureOut">
              <a:rPr lang="en-GB" smtClean="0"/>
              <a:t>01/12/2016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5775-7C3C-4324-B9AD-897B4590B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24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38F5-9A10-4E90-83DA-FC574A61863E}" type="datetimeFigureOut">
              <a:rPr lang="en-GB" smtClean="0"/>
              <a:t>01/12/2016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5775-7C3C-4324-B9AD-897B4590B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758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38F5-9A10-4E90-83DA-FC574A61863E}" type="datetimeFigureOut">
              <a:rPr lang="en-GB" smtClean="0"/>
              <a:t>01/12/2016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5775-7C3C-4324-B9AD-897B4590B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009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38F5-9A10-4E90-83DA-FC574A61863E}" type="datetimeFigureOut">
              <a:rPr lang="en-GB" smtClean="0"/>
              <a:t>01/12/2016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5775-7C3C-4324-B9AD-897B4590B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532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38F5-9A10-4E90-83DA-FC574A61863E}" type="datetimeFigureOut">
              <a:rPr lang="en-GB" smtClean="0"/>
              <a:t>01/12/2016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5775-7C3C-4324-B9AD-897B4590B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378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38F5-9A10-4E90-83DA-FC574A61863E}" type="datetimeFigureOut">
              <a:rPr lang="en-GB" smtClean="0"/>
              <a:t>01/12/2016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5775-7C3C-4324-B9AD-897B4590B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679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38F5-9A10-4E90-83DA-FC574A61863E}" type="datetimeFigureOut">
              <a:rPr lang="en-GB" smtClean="0"/>
              <a:t>01/12/2016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5775-7C3C-4324-B9AD-897B4590B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596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38F5-9A10-4E90-83DA-FC574A61863E}" type="datetimeFigureOut">
              <a:rPr lang="en-GB" smtClean="0"/>
              <a:t>01/12/2016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5775-7C3C-4324-B9AD-897B4590B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040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38F5-9A10-4E90-83DA-FC574A61863E}" type="datetimeFigureOut">
              <a:rPr lang="en-GB" smtClean="0"/>
              <a:t>01/12/2016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5775-7C3C-4324-B9AD-897B4590B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512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38F5-9A10-4E90-83DA-FC574A61863E}" type="datetimeFigureOut">
              <a:rPr lang="en-GB" smtClean="0"/>
              <a:t>01/12/2016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5775-7C3C-4324-B9AD-897B4590B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619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338F5-9A10-4E90-83DA-FC574A61863E}" type="datetimeFigureOut">
              <a:rPr lang="en-GB" smtClean="0"/>
              <a:t>01/12/2016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5775-7C3C-4324-B9AD-897B4590B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125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GB" dirty="0"/>
          </a:p>
          <a:p>
            <a:pPr algn="ctr">
              <a:buNone/>
            </a:pPr>
            <a:r>
              <a:rPr lang="en-GB" sz="6000" b="1" dirty="0"/>
              <a:t>WELCOME</a:t>
            </a:r>
          </a:p>
          <a:p>
            <a:pPr algn="ctr">
              <a:buNone/>
            </a:pPr>
            <a:r>
              <a:rPr lang="en-GB" sz="6000" b="1" dirty="0"/>
              <a:t>Exit Strategies</a:t>
            </a:r>
          </a:p>
          <a:p>
            <a:pPr algn="ctr">
              <a:buNone/>
            </a:pPr>
            <a:r>
              <a:rPr lang="en-GB" sz="3600" b="1" dirty="0"/>
              <a:t>Robert Snook &amp; Steve Field</a:t>
            </a:r>
          </a:p>
          <a:p>
            <a:pPr algn="ctr">
              <a:buNone/>
            </a:pPr>
            <a:endParaRPr lang="en-GB" dirty="0"/>
          </a:p>
          <a:p>
            <a:pPr>
              <a:buNone/>
            </a:pPr>
            <a:endParaRPr lang="en-GB" dirty="0"/>
          </a:p>
        </p:txBody>
      </p:sp>
      <p:pic>
        <p:nvPicPr>
          <p:cNvPr id="8" name="Picture 2049" descr="D:\My Documents\ABP CLUB\2008 ABP logos\ABP flag only 3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9804" y="332656"/>
            <a:ext cx="244827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D:\My Documents\ABP CLUB\2007 ABP Club Convention\2009 Convention\2009 Logos\Audate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5720" y="5517232"/>
            <a:ext cx="48245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6556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Know your reasons for selling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83633" y="2060849"/>
            <a:ext cx="5192447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4400" dirty="0">
                <a:solidFill>
                  <a:prstClr val="white"/>
                </a:solidFill>
                <a:latin typeface="Lucida Sans"/>
              </a:rPr>
              <a:t> Full exit</a:t>
            </a:r>
          </a:p>
          <a:p>
            <a:pPr>
              <a:buFont typeface="Arial" pitchFamily="34" charset="0"/>
              <a:buChar char="•"/>
            </a:pPr>
            <a:r>
              <a:rPr lang="en-GB" sz="4400" dirty="0">
                <a:solidFill>
                  <a:prstClr val="white"/>
                </a:solidFill>
                <a:latin typeface="Lucida Sans"/>
              </a:rPr>
              <a:t> Life style</a:t>
            </a:r>
          </a:p>
          <a:p>
            <a:pPr>
              <a:buFont typeface="Arial" pitchFamily="34" charset="0"/>
              <a:buChar char="•"/>
            </a:pPr>
            <a:r>
              <a:rPr lang="en-GB" sz="4400" dirty="0">
                <a:solidFill>
                  <a:prstClr val="white"/>
                </a:solidFill>
                <a:latin typeface="Lucida Sans"/>
              </a:rPr>
              <a:t> Down sizing</a:t>
            </a:r>
          </a:p>
          <a:p>
            <a:pPr>
              <a:buFont typeface="Arial" pitchFamily="34" charset="0"/>
              <a:buChar char="•"/>
            </a:pPr>
            <a:r>
              <a:rPr lang="en-GB" sz="4400" dirty="0">
                <a:solidFill>
                  <a:prstClr val="white"/>
                </a:solidFill>
                <a:latin typeface="Lucida Sans"/>
              </a:rPr>
              <a:t> Direction change</a:t>
            </a:r>
          </a:p>
          <a:p>
            <a:pPr>
              <a:buFont typeface="Arial" pitchFamily="34" charset="0"/>
              <a:buChar char="•"/>
            </a:pPr>
            <a:r>
              <a:rPr lang="en-GB" sz="4400" dirty="0">
                <a:solidFill>
                  <a:prstClr val="white"/>
                </a:solidFill>
                <a:latin typeface="Lucida Sans"/>
              </a:rPr>
              <a:t> Sale to grow</a:t>
            </a:r>
          </a:p>
        </p:txBody>
      </p:sp>
    </p:spTree>
    <p:extLst>
      <p:ext uri="{BB962C8B-B14F-4D97-AF65-F5344CB8AC3E}">
        <p14:creationId xmlns:p14="http://schemas.microsoft.com/office/powerpoint/2010/main" val="2298789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8892480" cy="1143000"/>
          </a:xfrm>
        </p:spPr>
        <p:txBody>
          <a:bodyPr>
            <a:noAutofit/>
          </a:bodyPr>
          <a:lstStyle/>
          <a:p>
            <a:r>
              <a:rPr lang="en-GB" sz="4400" dirty="0"/>
              <a:t>Know the tools of Calculation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63552" y="2060849"/>
            <a:ext cx="8326318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4400" dirty="0">
                <a:solidFill>
                  <a:prstClr val="white"/>
                </a:solidFill>
                <a:latin typeface="Lucida Sans"/>
              </a:rPr>
              <a:t> EBITDA and EBIT</a:t>
            </a:r>
          </a:p>
          <a:p>
            <a:pPr>
              <a:buFont typeface="Arial" pitchFamily="34" charset="0"/>
              <a:buChar char="•"/>
            </a:pPr>
            <a:r>
              <a:rPr lang="en-GB" sz="4400" dirty="0">
                <a:solidFill>
                  <a:prstClr val="white"/>
                </a:solidFill>
                <a:latin typeface="Lucida Sans"/>
              </a:rPr>
              <a:t> Reconstructed accounts</a:t>
            </a:r>
          </a:p>
          <a:p>
            <a:pPr>
              <a:buFont typeface="Arial" pitchFamily="34" charset="0"/>
              <a:buChar char="•"/>
            </a:pPr>
            <a:r>
              <a:rPr lang="en-GB" sz="4400" dirty="0">
                <a:solidFill>
                  <a:prstClr val="white"/>
                </a:solidFill>
                <a:latin typeface="Lucida Sans"/>
              </a:rPr>
              <a:t> Revenue and Customer base</a:t>
            </a:r>
          </a:p>
          <a:p>
            <a:pPr>
              <a:buFont typeface="Arial" pitchFamily="34" charset="0"/>
              <a:buChar char="•"/>
            </a:pPr>
            <a:r>
              <a:rPr lang="en-GB" sz="4400" dirty="0">
                <a:solidFill>
                  <a:prstClr val="white"/>
                </a:solidFill>
                <a:latin typeface="Lucida Sans"/>
              </a:rPr>
              <a:t> Change control clauses</a:t>
            </a:r>
          </a:p>
          <a:p>
            <a:pPr>
              <a:buFont typeface="Arial" pitchFamily="34" charset="0"/>
              <a:buChar char="•"/>
            </a:pPr>
            <a:r>
              <a:rPr lang="en-GB" sz="4400" dirty="0">
                <a:solidFill>
                  <a:prstClr val="white"/>
                </a:solidFill>
                <a:latin typeface="Lucida Sans"/>
              </a:rPr>
              <a:t> CSI and factual reports</a:t>
            </a:r>
          </a:p>
        </p:txBody>
      </p:sp>
    </p:spTree>
    <p:extLst>
      <p:ext uri="{BB962C8B-B14F-4D97-AF65-F5344CB8AC3E}">
        <p14:creationId xmlns:p14="http://schemas.microsoft.com/office/powerpoint/2010/main" val="3085996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/>
              <a:t>Know the value silos</a:t>
            </a:r>
            <a:r>
              <a:rPr lang="en-GB" dirty="0"/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75720" y="1484784"/>
            <a:ext cx="47525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GB" sz="4400" dirty="0">
              <a:solidFill>
                <a:prstClr val="black">
                  <a:lumMod val="50000"/>
                </a:prst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4400" dirty="0">
                <a:solidFill>
                  <a:prstClr val="white"/>
                </a:solidFill>
                <a:latin typeface="Lucida Sans"/>
              </a:rPr>
              <a:t> Property</a:t>
            </a:r>
          </a:p>
          <a:p>
            <a:pPr>
              <a:buFont typeface="Arial" pitchFamily="34" charset="0"/>
              <a:buChar char="•"/>
            </a:pPr>
            <a:r>
              <a:rPr lang="en-GB" sz="4400" dirty="0">
                <a:solidFill>
                  <a:prstClr val="white"/>
                </a:solidFill>
                <a:latin typeface="Lucida Sans"/>
              </a:rPr>
              <a:t> Fixed assets</a:t>
            </a:r>
          </a:p>
          <a:p>
            <a:pPr>
              <a:buFont typeface="Arial" pitchFamily="34" charset="0"/>
              <a:buChar char="•"/>
            </a:pPr>
            <a:r>
              <a:rPr lang="en-GB" sz="4400" dirty="0">
                <a:solidFill>
                  <a:prstClr val="white"/>
                </a:solidFill>
                <a:latin typeface="Lucida Sans"/>
              </a:rPr>
              <a:t> Stock</a:t>
            </a:r>
          </a:p>
          <a:p>
            <a:pPr>
              <a:buFont typeface="Arial" pitchFamily="34" charset="0"/>
              <a:buChar char="•"/>
            </a:pPr>
            <a:r>
              <a:rPr lang="en-GB" sz="4400" dirty="0">
                <a:solidFill>
                  <a:prstClr val="white"/>
                </a:solidFill>
                <a:latin typeface="Lucida Sans"/>
              </a:rPr>
              <a:t> Staff</a:t>
            </a:r>
          </a:p>
          <a:p>
            <a:pPr>
              <a:buFont typeface="Arial" pitchFamily="34" charset="0"/>
              <a:buChar char="•"/>
            </a:pPr>
            <a:r>
              <a:rPr lang="en-GB" sz="4400" dirty="0">
                <a:solidFill>
                  <a:prstClr val="white"/>
                </a:solidFill>
                <a:latin typeface="Lucida Sans"/>
              </a:rPr>
              <a:t> Contracts</a:t>
            </a:r>
          </a:p>
        </p:txBody>
      </p:sp>
    </p:spTree>
    <p:extLst>
      <p:ext uri="{BB962C8B-B14F-4D97-AF65-F5344CB8AC3E}">
        <p14:creationId xmlns:p14="http://schemas.microsoft.com/office/powerpoint/2010/main" val="3921390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Property</a:t>
            </a:r>
          </a:p>
        </p:txBody>
      </p:sp>
      <p:pic>
        <p:nvPicPr>
          <p:cNvPr id="3" name="Picture 2" descr="Image result for uk crash repair cent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2429" y="1412776"/>
            <a:ext cx="8748339" cy="3240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4369568"/>
      </p:ext>
    </p:extLst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 result for car bodyshop paint ove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3712" y="692697"/>
            <a:ext cx="5070324" cy="4292875"/>
          </a:xfrm>
          <a:prstGeom prst="rect">
            <a:avLst/>
          </a:prstGeom>
          <a:noFill/>
        </p:spPr>
      </p:pic>
      <p:pic>
        <p:nvPicPr>
          <p:cNvPr id="3" name="Picture 2" descr="Image result for stanners weld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7528" y="4581129"/>
            <a:ext cx="3312368" cy="2013921"/>
          </a:xfrm>
          <a:prstGeom prst="rect">
            <a:avLst/>
          </a:prstGeom>
          <a:noFill/>
        </p:spPr>
      </p:pic>
      <p:pic>
        <p:nvPicPr>
          <p:cNvPr id="4" name="Picture 4" descr="Image result for stanners weld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96201" y="3717032"/>
            <a:ext cx="2499325" cy="2952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0608073"/>
      </p:ext>
    </p:extLst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car bodhop old paint ove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5920" y="3068960"/>
            <a:ext cx="5134832" cy="3600400"/>
          </a:xfrm>
          <a:prstGeom prst="rect">
            <a:avLst/>
          </a:prstGeom>
          <a:noFill/>
        </p:spPr>
      </p:pic>
      <p:pic>
        <p:nvPicPr>
          <p:cNvPr id="4" name="Picture 2" descr="Image result for car bodhop old paint ove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5520" y="170638"/>
            <a:ext cx="5112568" cy="3834426"/>
          </a:xfrm>
          <a:prstGeom prst="rect">
            <a:avLst/>
          </a:prstGeom>
          <a:noFill/>
        </p:spPr>
      </p:pic>
      <p:pic>
        <p:nvPicPr>
          <p:cNvPr id="5" name="Picture 2" descr="Image result for old welding mach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48129" y="764704"/>
            <a:ext cx="2520281" cy="1890210"/>
          </a:xfrm>
          <a:prstGeom prst="rect">
            <a:avLst/>
          </a:prstGeom>
          <a:noFill/>
        </p:spPr>
      </p:pic>
      <p:pic>
        <p:nvPicPr>
          <p:cNvPr id="6" name="Picture 6" descr="Image result for gas welding equipmen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95600" y="4221089"/>
            <a:ext cx="1905962" cy="2334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7243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Paint shop and Panel team</a:t>
            </a:r>
          </a:p>
        </p:txBody>
      </p:sp>
      <p:pic>
        <p:nvPicPr>
          <p:cNvPr id="21506" name="Picture 2" descr="Image result for group of old peo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7648" y="1412776"/>
            <a:ext cx="6624736" cy="4968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1141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Seller V Buyer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63552" y="2420889"/>
            <a:ext cx="2422458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solidFill>
                  <a:prstClr val="white"/>
                </a:solidFill>
                <a:latin typeface="Lucida Sans"/>
              </a:rPr>
              <a:t>Vendor</a:t>
            </a:r>
          </a:p>
          <a:p>
            <a:r>
              <a:rPr lang="en-GB" sz="4400" dirty="0">
                <a:solidFill>
                  <a:prstClr val="white"/>
                </a:solidFill>
                <a:latin typeface="Lucida Sans"/>
              </a:rPr>
              <a:t>Retailer</a:t>
            </a:r>
          </a:p>
          <a:p>
            <a:r>
              <a:rPr lang="en-GB" sz="4400" dirty="0">
                <a:solidFill>
                  <a:prstClr val="white"/>
                </a:solidFill>
                <a:latin typeface="Lucida Sans"/>
              </a:rPr>
              <a:t>Supplier</a:t>
            </a:r>
          </a:p>
          <a:p>
            <a:r>
              <a:rPr lang="en-GB" sz="4400" dirty="0">
                <a:solidFill>
                  <a:prstClr val="white"/>
                </a:solidFill>
                <a:latin typeface="Lucida Sans"/>
              </a:rPr>
              <a:t>Peddler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68009" y="2420889"/>
            <a:ext cx="4273927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solidFill>
                  <a:prstClr val="white"/>
                </a:solidFill>
                <a:latin typeface="Lucida Sans"/>
              </a:rPr>
              <a:t>Purchaser</a:t>
            </a:r>
          </a:p>
          <a:p>
            <a:r>
              <a:rPr lang="en-GB" sz="4400" dirty="0">
                <a:solidFill>
                  <a:prstClr val="white"/>
                </a:solidFill>
                <a:latin typeface="Lucida Sans"/>
              </a:rPr>
              <a:t>Consumer</a:t>
            </a:r>
          </a:p>
          <a:p>
            <a:r>
              <a:rPr lang="en-GB" sz="4400" dirty="0">
                <a:solidFill>
                  <a:prstClr val="white"/>
                </a:solidFill>
                <a:latin typeface="Lucida Sans"/>
              </a:rPr>
              <a:t>Customer</a:t>
            </a:r>
          </a:p>
          <a:p>
            <a:r>
              <a:rPr lang="en-GB" sz="4400" dirty="0">
                <a:solidFill>
                  <a:prstClr val="white"/>
                </a:solidFill>
                <a:latin typeface="Lucida Sans"/>
              </a:rPr>
              <a:t>Bargain Hunter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15880" y="3284984"/>
            <a:ext cx="7377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dirty="0">
                <a:solidFill>
                  <a:prstClr val="white"/>
                </a:solidFill>
                <a:latin typeface="Lucida Sans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4000962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A Final note</a:t>
            </a:r>
          </a:p>
        </p:txBody>
      </p:sp>
      <p:sp>
        <p:nvSpPr>
          <p:cNvPr id="3" name="Rectangle 2"/>
          <p:cNvSpPr/>
          <p:nvPr/>
        </p:nvSpPr>
        <p:spPr>
          <a:xfrm>
            <a:off x="2351584" y="2204864"/>
            <a:ext cx="78488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prstClr val="white"/>
                </a:solidFill>
                <a:latin typeface="Lucida Sans"/>
              </a:rPr>
              <a:t>In general, buyers only buy when desire and perception of value are both balanced. So what is it worth? Only what a buyer is prepared to pay.</a:t>
            </a:r>
          </a:p>
        </p:txBody>
      </p:sp>
    </p:spTree>
    <p:extLst>
      <p:ext uri="{BB962C8B-B14F-4D97-AF65-F5344CB8AC3E}">
        <p14:creationId xmlns:p14="http://schemas.microsoft.com/office/powerpoint/2010/main" val="19227694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3753" y="2924945"/>
            <a:ext cx="40991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>
                <a:solidFill>
                  <a:prstClr val="white"/>
                </a:solidFill>
                <a:latin typeface="Lucida Sans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346287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GB" dirty="0"/>
          </a:p>
          <a:p>
            <a:pPr algn="ctr">
              <a:buNone/>
            </a:pPr>
            <a:r>
              <a:rPr lang="en-GB" sz="6000" b="1" dirty="0"/>
              <a:t>WELCOME</a:t>
            </a:r>
          </a:p>
          <a:p>
            <a:pPr algn="ctr">
              <a:buNone/>
            </a:pPr>
            <a:r>
              <a:rPr lang="en-GB" sz="6000" b="1" dirty="0"/>
              <a:t>Robert Snook</a:t>
            </a:r>
          </a:p>
          <a:p>
            <a:pPr algn="ctr">
              <a:buNone/>
            </a:pPr>
            <a:endParaRPr lang="en-GB" sz="3600" b="1" dirty="0"/>
          </a:p>
          <a:p>
            <a:pPr algn="ctr">
              <a:buNone/>
            </a:pPr>
            <a:endParaRPr lang="en-GB" dirty="0"/>
          </a:p>
          <a:p>
            <a:pPr>
              <a:buNone/>
            </a:pPr>
            <a:endParaRPr lang="en-GB" dirty="0"/>
          </a:p>
        </p:txBody>
      </p:sp>
      <p:pic>
        <p:nvPicPr>
          <p:cNvPr id="8" name="Picture 2049" descr="D:\My Documents\ABP CLUB\2008 ABP logos\ABP flag only 3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9804" y="332656"/>
            <a:ext cx="244827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D:\My Documents\ABP CLUB\2007 ABP Club Convention\2009 Convention\2009 Logos\Audate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5720" y="5517232"/>
            <a:ext cx="48245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56267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GB" dirty="0"/>
          </a:p>
          <a:p>
            <a:pPr algn="ctr">
              <a:buNone/>
            </a:pPr>
            <a:r>
              <a:rPr lang="en-GB" sz="6000" b="1" dirty="0"/>
              <a:t>THANK YOU</a:t>
            </a:r>
          </a:p>
          <a:p>
            <a:pPr algn="ctr">
              <a:buNone/>
            </a:pPr>
            <a:r>
              <a:rPr lang="en-GB" sz="3600" b="1" dirty="0"/>
              <a:t>Robert Snook</a:t>
            </a:r>
          </a:p>
          <a:p>
            <a:pPr algn="ctr">
              <a:buNone/>
            </a:pPr>
            <a:r>
              <a:rPr lang="en-GB" sz="3600" b="1" dirty="0"/>
              <a:t>Steve Field</a:t>
            </a:r>
          </a:p>
          <a:p>
            <a:pPr algn="ctr">
              <a:buNone/>
            </a:pPr>
            <a:endParaRPr lang="en-GB" dirty="0"/>
          </a:p>
          <a:p>
            <a:pPr>
              <a:buNone/>
            </a:pPr>
            <a:endParaRPr lang="en-GB" dirty="0"/>
          </a:p>
        </p:txBody>
      </p:sp>
      <p:pic>
        <p:nvPicPr>
          <p:cNvPr id="8" name="Picture 2049" descr="D:\My Documents\ABP CLUB\2008 ABP logos\ABP flag only 3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9804" y="332656"/>
            <a:ext cx="244827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D:\My Documents\ABP CLUB\2007 ABP Club Convention\2009 Convention\2009 Logos\Audate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5720" y="5517232"/>
            <a:ext cx="48245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4603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48328" y="2859199"/>
            <a:ext cx="1342920" cy="675506"/>
          </a:xfrm>
        </p:spPr>
        <p:txBody>
          <a:bodyPr>
            <a:noAutofit/>
          </a:bodyPr>
          <a:lstStyle/>
          <a:p>
            <a:r>
              <a:rPr lang="en-GB" sz="2400" b="1" spc="-300" dirty="0"/>
              <a:t>           Industry </a:t>
            </a:r>
            <a:r>
              <a:rPr lang="en-GB" sz="2400" b="1" spc="-300" dirty="0">
                <a:solidFill>
                  <a:srgbClr val="FF3300"/>
                </a:solidFill>
              </a:rPr>
              <a:t>Benchmark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2049" name="Picture 1" descr="BSG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6" y="6381329"/>
            <a:ext cx="1368152" cy="39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96008" y="6505600"/>
            <a:ext cx="745232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4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ABP Convention 2016</a:t>
            </a:r>
            <a:r>
              <a:rPr lang="en-GB" altLang="en-US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altLang="en-US" sz="1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Preparing your business for sale</a:t>
            </a:r>
            <a:endParaRPr lang="en-GB" alt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524000" y="3212976"/>
            <a:ext cx="788436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ubtitle 2"/>
          <p:cNvSpPr txBox="1">
            <a:spLocks/>
          </p:cNvSpPr>
          <p:nvPr/>
        </p:nvSpPr>
        <p:spPr>
          <a:xfrm>
            <a:off x="2495600" y="1052736"/>
            <a:ext cx="6463952" cy="360040"/>
          </a:xfrm>
          <a:prstGeom prst="rect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b="1">
                <a:solidFill>
                  <a:prstClr val="black"/>
                </a:solidFill>
              </a:rPr>
              <a:t>   Brand and  </a:t>
            </a:r>
            <a:r>
              <a:rPr lang="en-GB" sz="1600" b="1" dirty="0">
                <a:solidFill>
                  <a:prstClr val="black"/>
                </a:solidFill>
              </a:rPr>
              <a:t>USP’s</a:t>
            </a: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1919536" y="2771636"/>
            <a:ext cx="392088" cy="360040"/>
          </a:xfrm>
          <a:prstGeom prst="rect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prstClr val="black"/>
                </a:solidFill>
              </a:rPr>
              <a:t>+2</a:t>
            </a:r>
          </a:p>
        </p:txBody>
      </p:sp>
      <p:sp>
        <p:nvSpPr>
          <p:cNvPr id="27" name="Subtitle 2"/>
          <p:cNvSpPr txBox="1">
            <a:spLocks/>
          </p:cNvSpPr>
          <p:nvPr/>
        </p:nvSpPr>
        <p:spPr>
          <a:xfrm>
            <a:off x="2495600" y="2780928"/>
            <a:ext cx="6463952" cy="360040"/>
          </a:xfrm>
          <a:prstGeom prst="rect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b="1" dirty="0">
                <a:solidFill>
                  <a:prstClr val="black"/>
                </a:solidFill>
              </a:rPr>
              <a:t>   Culture and Capability</a:t>
            </a:r>
          </a:p>
        </p:txBody>
      </p:sp>
      <p:sp>
        <p:nvSpPr>
          <p:cNvPr id="30" name="Subtitle 2"/>
          <p:cNvSpPr txBox="1">
            <a:spLocks/>
          </p:cNvSpPr>
          <p:nvPr/>
        </p:nvSpPr>
        <p:spPr>
          <a:xfrm>
            <a:off x="1919536" y="1043444"/>
            <a:ext cx="392088" cy="360040"/>
          </a:xfrm>
          <a:prstGeom prst="rect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prstClr val="black"/>
                </a:solidFill>
              </a:rPr>
              <a:t>+6</a:t>
            </a:r>
          </a:p>
        </p:txBody>
      </p:sp>
      <p:sp>
        <p:nvSpPr>
          <p:cNvPr id="31" name="Subtitle 2"/>
          <p:cNvSpPr txBox="1">
            <a:spLocks/>
          </p:cNvSpPr>
          <p:nvPr/>
        </p:nvSpPr>
        <p:spPr>
          <a:xfrm>
            <a:off x="2503984" y="1484784"/>
            <a:ext cx="6463952" cy="360040"/>
          </a:xfrm>
          <a:prstGeom prst="rect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b="1" dirty="0">
                <a:solidFill>
                  <a:prstClr val="black"/>
                </a:solidFill>
              </a:rPr>
              <a:t>   Channels and Extensions</a:t>
            </a:r>
          </a:p>
        </p:txBody>
      </p:sp>
      <p:sp>
        <p:nvSpPr>
          <p:cNvPr id="34" name="Subtitle 2"/>
          <p:cNvSpPr txBox="1">
            <a:spLocks/>
          </p:cNvSpPr>
          <p:nvPr/>
        </p:nvSpPr>
        <p:spPr>
          <a:xfrm>
            <a:off x="1919536" y="611396"/>
            <a:ext cx="392088" cy="360040"/>
          </a:xfrm>
          <a:prstGeom prst="rect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prstClr val="black"/>
                </a:solidFill>
              </a:rPr>
              <a:t>+7</a:t>
            </a:r>
          </a:p>
        </p:txBody>
      </p:sp>
      <p:sp>
        <p:nvSpPr>
          <p:cNvPr id="35" name="Subtitle 2"/>
          <p:cNvSpPr txBox="1">
            <a:spLocks/>
          </p:cNvSpPr>
          <p:nvPr/>
        </p:nvSpPr>
        <p:spPr>
          <a:xfrm>
            <a:off x="2487216" y="620688"/>
            <a:ext cx="6493296" cy="360040"/>
          </a:xfrm>
          <a:prstGeom prst="rect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b="1" dirty="0">
                <a:solidFill>
                  <a:prstClr val="black"/>
                </a:solidFill>
              </a:rPr>
              <a:t>   Scale and Scalability</a:t>
            </a:r>
          </a:p>
        </p:txBody>
      </p:sp>
      <p:sp>
        <p:nvSpPr>
          <p:cNvPr id="38" name="Subtitle 2"/>
          <p:cNvSpPr txBox="1">
            <a:spLocks/>
          </p:cNvSpPr>
          <p:nvPr/>
        </p:nvSpPr>
        <p:spPr>
          <a:xfrm>
            <a:off x="1919536" y="2339588"/>
            <a:ext cx="392088" cy="360040"/>
          </a:xfrm>
          <a:prstGeom prst="rect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prstClr val="black"/>
                </a:solidFill>
              </a:rPr>
              <a:t>+3</a:t>
            </a:r>
          </a:p>
        </p:txBody>
      </p:sp>
      <p:sp>
        <p:nvSpPr>
          <p:cNvPr id="39" name="Subtitle 2"/>
          <p:cNvSpPr txBox="1">
            <a:spLocks/>
          </p:cNvSpPr>
          <p:nvPr/>
        </p:nvSpPr>
        <p:spPr>
          <a:xfrm>
            <a:off x="2495600" y="2348880"/>
            <a:ext cx="6472336" cy="360040"/>
          </a:xfrm>
          <a:prstGeom prst="rect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b="1" dirty="0">
                <a:solidFill>
                  <a:prstClr val="black"/>
                </a:solidFill>
              </a:rPr>
              <a:t>   Systems and Repeatability</a:t>
            </a:r>
          </a:p>
        </p:txBody>
      </p:sp>
      <p:sp>
        <p:nvSpPr>
          <p:cNvPr id="42" name="Subtitle 2"/>
          <p:cNvSpPr txBox="1">
            <a:spLocks/>
          </p:cNvSpPr>
          <p:nvPr/>
        </p:nvSpPr>
        <p:spPr>
          <a:xfrm>
            <a:off x="1919536" y="1907540"/>
            <a:ext cx="392088" cy="360040"/>
          </a:xfrm>
          <a:prstGeom prst="rect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prstClr val="black"/>
                </a:solidFill>
              </a:rPr>
              <a:t>+4</a:t>
            </a:r>
          </a:p>
        </p:txBody>
      </p:sp>
      <p:sp>
        <p:nvSpPr>
          <p:cNvPr id="43" name="Subtitle 2"/>
          <p:cNvSpPr txBox="1">
            <a:spLocks/>
          </p:cNvSpPr>
          <p:nvPr/>
        </p:nvSpPr>
        <p:spPr>
          <a:xfrm>
            <a:off x="2495600" y="1916832"/>
            <a:ext cx="6480720" cy="360040"/>
          </a:xfrm>
          <a:prstGeom prst="rect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b="1" dirty="0">
                <a:solidFill>
                  <a:prstClr val="black"/>
                </a:solidFill>
              </a:rPr>
              <a:t>   Product and Innovation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9536" y="1475492"/>
            <a:ext cx="392088" cy="360040"/>
          </a:xfrm>
          <a:solidFill>
            <a:srgbClr val="FF330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GB" sz="1600" b="1" dirty="0">
                <a:solidFill>
                  <a:schemeClr val="tx1"/>
                </a:solidFill>
              </a:rPr>
              <a:t>+5</a:t>
            </a:r>
          </a:p>
        </p:txBody>
      </p:sp>
      <p:sp>
        <p:nvSpPr>
          <p:cNvPr id="50" name="Subtitle 2"/>
          <p:cNvSpPr txBox="1">
            <a:spLocks/>
          </p:cNvSpPr>
          <p:nvPr/>
        </p:nvSpPr>
        <p:spPr>
          <a:xfrm>
            <a:off x="1919536" y="5445224"/>
            <a:ext cx="392088" cy="360040"/>
          </a:xfrm>
          <a:prstGeom prst="rect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prstClr val="black"/>
                </a:solidFill>
              </a:rPr>
              <a:t>-7</a:t>
            </a:r>
          </a:p>
        </p:txBody>
      </p:sp>
      <p:sp>
        <p:nvSpPr>
          <p:cNvPr id="51" name="Subtitle 2"/>
          <p:cNvSpPr txBox="1">
            <a:spLocks/>
          </p:cNvSpPr>
          <p:nvPr/>
        </p:nvSpPr>
        <p:spPr>
          <a:xfrm>
            <a:off x="2495600" y="5445224"/>
            <a:ext cx="6472336" cy="360040"/>
          </a:xfrm>
          <a:prstGeom prst="rect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b="1" dirty="0">
                <a:solidFill>
                  <a:prstClr val="black"/>
                </a:solidFill>
              </a:rPr>
              <a:t>   Uncontrollable External Factors</a:t>
            </a:r>
          </a:p>
        </p:txBody>
      </p:sp>
      <p:sp>
        <p:nvSpPr>
          <p:cNvPr id="54" name="Subtitle 2"/>
          <p:cNvSpPr txBox="1">
            <a:spLocks/>
          </p:cNvSpPr>
          <p:nvPr/>
        </p:nvSpPr>
        <p:spPr>
          <a:xfrm>
            <a:off x="1919536" y="3717032"/>
            <a:ext cx="392088" cy="360040"/>
          </a:xfrm>
          <a:prstGeom prst="rect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prstClr val="black"/>
                </a:solidFill>
              </a:rPr>
              <a:t>-3</a:t>
            </a:r>
          </a:p>
        </p:txBody>
      </p:sp>
      <p:sp>
        <p:nvSpPr>
          <p:cNvPr id="58" name="Subtitle 2"/>
          <p:cNvSpPr txBox="1">
            <a:spLocks/>
          </p:cNvSpPr>
          <p:nvPr/>
        </p:nvSpPr>
        <p:spPr>
          <a:xfrm>
            <a:off x="1919536" y="3284984"/>
            <a:ext cx="392088" cy="360040"/>
          </a:xfrm>
          <a:prstGeom prst="rect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prstClr val="black"/>
                </a:solidFill>
              </a:rPr>
              <a:t>-2</a:t>
            </a:r>
          </a:p>
        </p:txBody>
      </p:sp>
      <p:sp>
        <p:nvSpPr>
          <p:cNvPr id="59" name="Subtitle 2"/>
          <p:cNvSpPr txBox="1">
            <a:spLocks/>
          </p:cNvSpPr>
          <p:nvPr/>
        </p:nvSpPr>
        <p:spPr>
          <a:xfrm>
            <a:off x="2495600" y="3284984"/>
            <a:ext cx="6463952" cy="360040"/>
          </a:xfrm>
          <a:prstGeom prst="rect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b="1" dirty="0">
                <a:solidFill>
                  <a:prstClr val="black"/>
                </a:solidFill>
              </a:rPr>
              <a:t>   Excessive High or Fixed Costs</a:t>
            </a:r>
          </a:p>
        </p:txBody>
      </p:sp>
      <p:sp>
        <p:nvSpPr>
          <p:cNvPr id="62" name="Subtitle 2"/>
          <p:cNvSpPr txBox="1">
            <a:spLocks/>
          </p:cNvSpPr>
          <p:nvPr/>
        </p:nvSpPr>
        <p:spPr>
          <a:xfrm>
            <a:off x="1919536" y="5013176"/>
            <a:ext cx="392088" cy="360040"/>
          </a:xfrm>
          <a:prstGeom prst="rect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prstClr val="black"/>
                </a:solidFill>
              </a:rPr>
              <a:t>-6</a:t>
            </a:r>
          </a:p>
        </p:txBody>
      </p:sp>
      <p:sp>
        <p:nvSpPr>
          <p:cNvPr id="63" name="Subtitle 2"/>
          <p:cNvSpPr txBox="1">
            <a:spLocks/>
          </p:cNvSpPr>
          <p:nvPr/>
        </p:nvSpPr>
        <p:spPr>
          <a:xfrm>
            <a:off x="2503984" y="5013176"/>
            <a:ext cx="6463952" cy="360040"/>
          </a:xfrm>
          <a:prstGeom prst="rect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b="1" dirty="0">
                <a:solidFill>
                  <a:prstClr val="black"/>
                </a:solidFill>
              </a:rPr>
              <a:t>   Dependence on Management</a:t>
            </a:r>
          </a:p>
        </p:txBody>
      </p:sp>
      <p:sp>
        <p:nvSpPr>
          <p:cNvPr id="66" name="Subtitle 2"/>
          <p:cNvSpPr txBox="1">
            <a:spLocks/>
          </p:cNvSpPr>
          <p:nvPr/>
        </p:nvSpPr>
        <p:spPr>
          <a:xfrm>
            <a:off x="1919536" y="4581128"/>
            <a:ext cx="392088" cy="360040"/>
          </a:xfrm>
          <a:prstGeom prst="rect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prstClr val="black"/>
                </a:solidFill>
              </a:rPr>
              <a:t>-5</a:t>
            </a:r>
          </a:p>
        </p:txBody>
      </p:sp>
      <p:sp>
        <p:nvSpPr>
          <p:cNvPr id="67" name="Subtitle 2"/>
          <p:cNvSpPr txBox="1">
            <a:spLocks/>
          </p:cNvSpPr>
          <p:nvPr/>
        </p:nvSpPr>
        <p:spPr>
          <a:xfrm>
            <a:off x="2495600" y="4581128"/>
            <a:ext cx="6463952" cy="360040"/>
          </a:xfrm>
          <a:prstGeom prst="rect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b="1" dirty="0">
                <a:solidFill>
                  <a:prstClr val="black"/>
                </a:solidFill>
              </a:rPr>
              <a:t>   Liabilities</a:t>
            </a:r>
          </a:p>
        </p:txBody>
      </p:sp>
      <p:sp>
        <p:nvSpPr>
          <p:cNvPr id="68" name="Subtitle 2"/>
          <p:cNvSpPr txBox="1">
            <a:spLocks/>
          </p:cNvSpPr>
          <p:nvPr/>
        </p:nvSpPr>
        <p:spPr>
          <a:xfrm>
            <a:off x="1919536" y="4149080"/>
            <a:ext cx="392088" cy="360040"/>
          </a:xfrm>
          <a:prstGeom prst="rect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prstClr val="black"/>
                </a:solidFill>
              </a:rPr>
              <a:t>-4</a:t>
            </a:r>
          </a:p>
        </p:txBody>
      </p:sp>
      <p:cxnSp>
        <p:nvCxnSpPr>
          <p:cNvPr id="2048" name="Straight Arrow Connector 2047"/>
          <p:cNvCxnSpPr/>
          <p:nvPr/>
        </p:nvCxnSpPr>
        <p:spPr>
          <a:xfrm>
            <a:off x="2415208" y="457200"/>
            <a:ext cx="0" cy="5564088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itle 1"/>
          <p:cNvSpPr txBox="1">
            <a:spLocks/>
          </p:cNvSpPr>
          <p:nvPr/>
        </p:nvSpPr>
        <p:spPr>
          <a:xfrm>
            <a:off x="1775520" y="98560"/>
            <a:ext cx="3563888" cy="3586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b="1" spc="-300" dirty="0">
                <a:solidFill>
                  <a:prstClr val="black"/>
                </a:solidFill>
              </a:rPr>
              <a:t> Increasing  </a:t>
            </a:r>
            <a:r>
              <a:rPr lang="en-GB" sz="2400" b="1" spc="-300" dirty="0">
                <a:solidFill>
                  <a:srgbClr val="FF3300"/>
                </a:solidFill>
              </a:rPr>
              <a:t>business  value</a:t>
            </a:r>
          </a:p>
        </p:txBody>
      </p:sp>
      <p:sp>
        <p:nvSpPr>
          <p:cNvPr id="72" name="Title 1"/>
          <p:cNvSpPr txBox="1">
            <a:spLocks/>
          </p:cNvSpPr>
          <p:nvPr/>
        </p:nvSpPr>
        <p:spPr>
          <a:xfrm>
            <a:off x="1775520" y="5949281"/>
            <a:ext cx="3563888" cy="3586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b="1" spc="-300" dirty="0">
                <a:solidFill>
                  <a:prstClr val="black"/>
                </a:solidFill>
              </a:rPr>
              <a:t> Decreasing  </a:t>
            </a:r>
            <a:r>
              <a:rPr lang="en-GB" sz="2400" b="1" spc="-300" dirty="0">
                <a:solidFill>
                  <a:srgbClr val="FF3300"/>
                </a:solidFill>
              </a:rPr>
              <a:t>business  value</a:t>
            </a:r>
          </a:p>
        </p:txBody>
      </p:sp>
      <p:sp>
        <p:nvSpPr>
          <p:cNvPr id="74" name="Subtitle 2"/>
          <p:cNvSpPr txBox="1">
            <a:spLocks/>
          </p:cNvSpPr>
          <p:nvPr/>
        </p:nvSpPr>
        <p:spPr>
          <a:xfrm>
            <a:off x="2503984" y="3717032"/>
            <a:ext cx="6472336" cy="360040"/>
          </a:xfrm>
          <a:prstGeom prst="rect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b="1" dirty="0">
                <a:solidFill>
                  <a:prstClr val="black"/>
                </a:solidFill>
              </a:rPr>
              <a:t>   Revenue Risk</a:t>
            </a:r>
          </a:p>
        </p:txBody>
      </p:sp>
      <p:sp>
        <p:nvSpPr>
          <p:cNvPr id="76" name="Subtitle 2"/>
          <p:cNvSpPr txBox="1">
            <a:spLocks/>
          </p:cNvSpPr>
          <p:nvPr/>
        </p:nvSpPr>
        <p:spPr>
          <a:xfrm>
            <a:off x="2499792" y="4169296"/>
            <a:ext cx="6480720" cy="360040"/>
          </a:xfrm>
          <a:prstGeom prst="rect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b="1" dirty="0">
                <a:solidFill>
                  <a:prstClr val="black"/>
                </a:solidFill>
              </a:rPr>
              <a:t>   Assets and Condition</a:t>
            </a:r>
          </a:p>
        </p:txBody>
      </p:sp>
    </p:spTree>
    <p:extLst>
      <p:ext uri="{BB962C8B-B14F-4D97-AF65-F5344CB8AC3E}">
        <p14:creationId xmlns:p14="http://schemas.microsoft.com/office/powerpoint/2010/main" val="1868013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GB" dirty="0"/>
          </a:p>
          <a:p>
            <a:pPr algn="ctr">
              <a:buNone/>
            </a:pPr>
            <a:r>
              <a:rPr lang="en-GB" sz="6000" b="1" dirty="0"/>
              <a:t>WELCOME</a:t>
            </a:r>
          </a:p>
          <a:p>
            <a:pPr algn="ctr">
              <a:buNone/>
            </a:pPr>
            <a:r>
              <a:rPr lang="en-GB" sz="6000" b="1" dirty="0"/>
              <a:t>Steve Field</a:t>
            </a:r>
          </a:p>
          <a:p>
            <a:pPr algn="ctr">
              <a:buNone/>
            </a:pPr>
            <a:endParaRPr lang="en-GB" sz="3600" b="1" dirty="0"/>
          </a:p>
          <a:p>
            <a:pPr algn="ctr">
              <a:buNone/>
            </a:pPr>
            <a:endParaRPr lang="en-GB" dirty="0"/>
          </a:p>
          <a:p>
            <a:pPr>
              <a:buNone/>
            </a:pPr>
            <a:endParaRPr lang="en-GB" dirty="0"/>
          </a:p>
        </p:txBody>
      </p:sp>
      <p:pic>
        <p:nvPicPr>
          <p:cNvPr id="8" name="Picture 2049" descr="D:\My Documents\ABP CLUB\2008 ABP logos\ABP flag only 3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9804" y="332656"/>
            <a:ext cx="244827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D:\My Documents\ABP CLUB\2007 ABP Club Convention\2009 Convention\2009 Logos\Audate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5720" y="5517232"/>
            <a:ext cx="48245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871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8000" dirty="0"/>
              <a:t>My Bodyshop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4800" dirty="0">
                <a:latin typeface="+mj-lt"/>
              </a:rPr>
              <a:t>What’s the value</a:t>
            </a:r>
            <a:r>
              <a:rPr lang="en-GB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3573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business for sale sig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43927">
            <a:off x="3406829" y="2066902"/>
            <a:ext cx="6096000" cy="3429001"/>
          </a:xfrm>
          <a:prstGeom prst="rect">
            <a:avLst/>
          </a:prstGeom>
          <a:noFill/>
        </p:spPr>
      </p:pic>
      <p:pic>
        <p:nvPicPr>
          <p:cNvPr id="1032" name="Picture 8" descr="Image result for business for sale sig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85877">
            <a:off x="7646737" y="4697658"/>
            <a:ext cx="2857500" cy="1885950"/>
          </a:xfrm>
          <a:prstGeom prst="rect">
            <a:avLst/>
          </a:prstGeom>
          <a:noFill/>
        </p:spPr>
      </p:pic>
      <p:pic>
        <p:nvPicPr>
          <p:cNvPr id="1034" name="Picture 10" descr="Image result for business for sale sig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45793">
            <a:off x="2075522" y="665641"/>
            <a:ext cx="4608179" cy="28757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8085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686543">
            <a:off x="1046726" y="2668039"/>
            <a:ext cx="1021946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dirty="0">
                <a:solidFill>
                  <a:prstClr val="white"/>
                </a:solidFill>
                <a:latin typeface="Lucida Sans"/>
              </a:rPr>
              <a:t>Most important fact first</a:t>
            </a:r>
          </a:p>
        </p:txBody>
      </p:sp>
    </p:spTree>
    <p:extLst>
      <p:ext uri="{BB962C8B-B14F-4D97-AF65-F5344CB8AC3E}">
        <p14:creationId xmlns:p14="http://schemas.microsoft.com/office/powerpoint/2010/main" val="1839367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Don’t be an emotional seller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11625" y="2348880"/>
            <a:ext cx="276550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4800" dirty="0">
                <a:solidFill>
                  <a:prstClr val="white"/>
                </a:solidFill>
                <a:latin typeface="Lucida Sans"/>
              </a:rPr>
              <a:t> Moving</a:t>
            </a:r>
          </a:p>
          <a:p>
            <a:pPr>
              <a:buFont typeface="Arial" pitchFamily="34" charset="0"/>
              <a:buChar char="•"/>
            </a:pPr>
            <a:endParaRPr lang="en-GB" sz="4800" dirty="0">
              <a:solidFill>
                <a:prstClr val="white"/>
              </a:solidFill>
              <a:latin typeface="Lucida Sans"/>
            </a:endParaRPr>
          </a:p>
          <a:p>
            <a:pPr>
              <a:buFont typeface="Arial" pitchFamily="34" charset="0"/>
              <a:buChar char="•"/>
            </a:pPr>
            <a:endParaRPr lang="en-GB" sz="4800" dirty="0">
              <a:solidFill>
                <a:prstClr val="white"/>
              </a:solidFill>
              <a:latin typeface="Lucida San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5720" y="3284984"/>
            <a:ext cx="402706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4800" dirty="0">
                <a:solidFill>
                  <a:prstClr val="white"/>
                </a:solidFill>
                <a:latin typeface="Lucida Sans"/>
              </a:rPr>
              <a:t> Expressive</a:t>
            </a:r>
          </a:p>
          <a:p>
            <a:pPr>
              <a:buFont typeface="Wingdings" pitchFamily="2" charset="2"/>
              <a:buChar char="ü"/>
            </a:pPr>
            <a:r>
              <a:rPr lang="en-GB" sz="4800" dirty="0">
                <a:solidFill>
                  <a:prstClr val="white"/>
                </a:solidFill>
                <a:latin typeface="Lucida Sans"/>
              </a:rPr>
              <a:t> Emotive</a:t>
            </a:r>
          </a:p>
          <a:p>
            <a:pPr>
              <a:buFont typeface="Wingdings" pitchFamily="2" charset="2"/>
              <a:buChar char="ü"/>
            </a:pPr>
            <a:r>
              <a:rPr lang="en-GB" sz="4800" dirty="0">
                <a:solidFill>
                  <a:prstClr val="white"/>
                </a:solidFill>
                <a:latin typeface="Lucida Sans"/>
              </a:rPr>
              <a:t> Sensitive</a:t>
            </a:r>
          </a:p>
        </p:txBody>
      </p:sp>
    </p:spTree>
    <p:extLst>
      <p:ext uri="{BB962C8B-B14F-4D97-AF65-F5344CB8AC3E}">
        <p14:creationId xmlns:p14="http://schemas.microsoft.com/office/powerpoint/2010/main" val="262708566"/>
      </p:ext>
    </p:extLst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/>
              <a:t>Know what you are selling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11624" y="1844825"/>
            <a:ext cx="60486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4400" dirty="0">
                <a:solidFill>
                  <a:prstClr val="white"/>
                </a:solidFill>
                <a:latin typeface="Lucida Sans"/>
              </a:rPr>
              <a:t> The business</a:t>
            </a:r>
          </a:p>
          <a:p>
            <a:pPr>
              <a:buFont typeface="Arial" pitchFamily="34" charset="0"/>
              <a:buChar char="•"/>
            </a:pPr>
            <a:r>
              <a:rPr lang="en-GB" sz="4400" dirty="0">
                <a:solidFill>
                  <a:prstClr val="white"/>
                </a:solidFill>
                <a:latin typeface="Lucida Sans"/>
              </a:rPr>
              <a:t> The property</a:t>
            </a:r>
          </a:p>
          <a:p>
            <a:pPr>
              <a:buFont typeface="Arial" pitchFamily="34" charset="0"/>
              <a:buChar char="•"/>
            </a:pPr>
            <a:r>
              <a:rPr lang="en-GB" sz="4400" dirty="0">
                <a:solidFill>
                  <a:prstClr val="white"/>
                </a:solidFill>
                <a:latin typeface="Lucida Sans"/>
              </a:rPr>
              <a:t> The assets</a:t>
            </a:r>
          </a:p>
          <a:p>
            <a:pPr>
              <a:buFont typeface="Arial" pitchFamily="34" charset="0"/>
              <a:buChar char="•"/>
            </a:pPr>
            <a:r>
              <a:rPr lang="en-GB" sz="4400" dirty="0">
                <a:solidFill>
                  <a:prstClr val="white"/>
                </a:solidFill>
                <a:latin typeface="Lucida Sans"/>
              </a:rPr>
              <a:t> The Shares</a:t>
            </a:r>
          </a:p>
          <a:p>
            <a:pPr>
              <a:buFont typeface="Arial" pitchFamily="34" charset="0"/>
              <a:buChar char="•"/>
            </a:pPr>
            <a:r>
              <a:rPr lang="en-GB" sz="4400" dirty="0">
                <a:solidFill>
                  <a:prstClr val="white"/>
                </a:solidFill>
                <a:latin typeface="Lucida Sans"/>
              </a:rPr>
              <a:t> The Debtor book</a:t>
            </a:r>
          </a:p>
        </p:txBody>
      </p:sp>
    </p:spTree>
    <p:extLst>
      <p:ext uri="{BB962C8B-B14F-4D97-AF65-F5344CB8AC3E}">
        <p14:creationId xmlns:p14="http://schemas.microsoft.com/office/powerpoint/2010/main" val="1888824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274</Words>
  <Application>Microsoft Office PowerPoint</Application>
  <PresentationFormat>Widescreen</PresentationFormat>
  <Paragraphs>96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Lucida Sans</vt:lpstr>
      <vt:lpstr>Times New Roman</vt:lpstr>
      <vt:lpstr>Wingdings</vt:lpstr>
      <vt:lpstr>Office Theme</vt:lpstr>
      <vt:lpstr>PowerPoint Presentation</vt:lpstr>
      <vt:lpstr>PowerPoint Presentation</vt:lpstr>
      <vt:lpstr>           Industry Benchmark</vt:lpstr>
      <vt:lpstr>PowerPoint Presentation</vt:lpstr>
      <vt:lpstr>My Bodyshop</vt:lpstr>
      <vt:lpstr>PowerPoint Presentation</vt:lpstr>
      <vt:lpstr>PowerPoint Presentation</vt:lpstr>
      <vt:lpstr>Don’t be an emotional seller</vt:lpstr>
      <vt:lpstr>Know what you are selling</vt:lpstr>
      <vt:lpstr>Know your reasons for selling</vt:lpstr>
      <vt:lpstr>Know the tools of Calculation</vt:lpstr>
      <vt:lpstr>Know the value silos </vt:lpstr>
      <vt:lpstr>Property</vt:lpstr>
      <vt:lpstr>PowerPoint Presentation</vt:lpstr>
      <vt:lpstr>PowerPoint Presentation</vt:lpstr>
      <vt:lpstr>Paint shop and Panel team</vt:lpstr>
      <vt:lpstr>Seller V Buyer</vt:lpstr>
      <vt:lpstr>A Final note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Ambrose</dc:creator>
  <cp:lastModifiedBy>Fiona Ambrose</cp:lastModifiedBy>
  <cp:revision>2</cp:revision>
  <dcterms:created xsi:type="dcterms:W3CDTF">2016-11-30T15:37:52Z</dcterms:created>
  <dcterms:modified xsi:type="dcterms:W3CDTF">2016-12-01T10:19:05Z</dcterms:modified>
</cp:coreProperties>
</file>